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35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89" r:id="rId11"/>
    <p:sldId id="705" r:id="rId12"/>
    <p:sldId id="704" r:id="rId13"/>
    <p:sldId id="706" r:id="rId14"/>
    <p:sldId id="707" r:id="rId15"/>
    <p:sldId id="708" r:id="rId16"/>
    <p:sldId id="709" r:id="rId17"/>
    <p:sldId id="710" r:id="rId18"/>
    <p:sldId id="711" r:id="rId19"/>
    <p:sldId id="644" r:id="rId20"/>
    <p:sldId id="712" r:id="rId21"/>
    <p:sldId id="605" r:id="rId22"/>
    <p:sldId id="611" r:id="rId23"/>
    <p:sldId id="703" r:id="rId24"/>
    <p:sldId id="645" r:id="rId25"/>
    <p:sldId id="713" r:id="rId26"/>
    <p:sldId id="714" r:id="rId27"/>
    <p:sldId id="715" r:id="rId28"/>
    <p:sldId id="716" r:id="rId29"/>
    <p:sldId id="717" r:id="rId30"/>
    <p:sldId id="718" r:id="rId31"/>
    <p:sldId id="719" r:id="rId32"/>
    <p:sldId id="720" r:id="rId33"/>
    <p:sldId id="280" r:id="rId34"/>
  </p:sldIdLst>
  <p:sldSz cx="18288000" cy="10287000"/>
  <p:notesSz cx="10287000" cy="18288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rbel" panose="020B0503020204020204" pitchFamily="34" charset="0"/>
      <p:regular r:id="rId40"/>
      <p:bold r:id="rId41"/>
      <p:italic r:id="rId42"/>
      <p:boldItalic r:id="rId43"/>
    </p:embeddedFont>
    <p:embeddedFont>
      <p:font typeface="Inter" panose="02000503000000020004" pitchFamily="2" charset="0"/>
      <p:regular r:id="rId44"/>
      <p:bold r:id="rId45"/>
    </p:embeddedFont>
    <p:embeddedFont>
      <p:font typeface="Inter SemiBold" panose="020F0502020204030204" pitchFamily="34" charset="0"/>
      <p:regular r:id="rId46"/>
      <p:bold r:id="rId47"/>
      <p:italic r:id="rId48"/>
      <p:boldItalic r:id="rId49"/>
    </p:embeddedFont>
    <p:embeddedFont>
      <p:font typeface="Open Sans" panose="020B0606030504020204" pitchFamily="34" charset="0"/>
      <p:regular r:id="rId50"/>
      <p:bold r:id="rId51"/>
      <p:italic r:id="rId52"/>
      <p:boldItalic r:id="rId53"/>
    </p:embeddedFont>
    <p:embeddedFont>
      <p:font typeface="Roboto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3"/>
    <p:restoredTop sz="94719"/>
  </p:normalViewPr>
  <p:slideViewPr>
    <p:cSldViewPr snapToGrid="0" snapToObjects="1">
      <p:cViewPr varScale="1">
        <p:scale>
          <a:sx n="98" d="100"/>
          <a:sy n="98" d="100"/>
        </p:scale>
        <p:origin x="7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font" Target="fonts/font16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7963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316539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098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2727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8984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8/5/24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8/5/24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Библиотека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JSON.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600" b="1" dirty="0"/>
              <a:t>Использование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1. </a:t>
            </a:r>
            <a:r>
              <a:rPr lang="ru-RU" sz="2400" b="1" dirty="0"/>
              <a:t>Обмен данными между клиентом и сервером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Веб-приложения: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часто используется для передачи данных между клиентскими и серверными частями веб-приложений. Например, когда браузер отправляет запросы к серверу и получает ответы.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API:</a:t>
            </a:r>
            <a:r>
              <a:rPr lang="en-US" sz="2400" dirty="0"/>
              <a:t> JSON </a:t>
            </a:r>
            <a:r>
              <a:rPr lang="ru-RU" sz="2400" dirty="0"/>
              <a:t>является стандартом де-факто для передачи данных в </a:t>
            </a:r>
            <a:r>
              <a:rPr lang="en-US" sz="2400" dirty="0"/>
              <a:t>RESTful API. </a:t>
            </a:r>
            <a:r>
              <a:rPr lang="ru-RU" sz="2400" dirty="0"/>
              <a:t>Серверы могут отправлять данные клиентам в формате </a:t>
            </a:r>
            <a:r>
              <a:rPr lang="en-US" sz="2400" dirty="0"/>
              <a:t>JSON, </a:t>
            </a:r>
            <a:r>
              <a:rPr lang="ru-RU" sz="2400" dirty="0"/>
              <a:t>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обрабатывается.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2. Хранение и конфигурация данных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Файлы конфигурации: </a:t>
            </a:r>
            <a:r>
              <a:rPr lang="en-US" sz="2400" dirty="0"/>
              <a:t>JSON </a:t>
            </a:r>
            <a:r>
              <a:rPr lang="ru-RU" sz="2400" dirty="0"/>
              <a:t>используется для хранения конфигурационных данных в файлах. Это позволяет легко изменять параметры без необходимости переписывать код.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Хранение данных: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может использоваться для хранения структурированных данных в базах данных, таких как </a:t>
            </a:r>
            <a:r>
              <a:rPr lang="en-US" sz="2400" dirty="0"/>
              <a:t>MongoDB, </a:t>
            </a:r>
            <a:r>
              <a:rPr lang="ru-RU" sz="2400" dirty="0"/>
              <a:t>которые поддерживают </a:t>
            </a:r>
            <a:r>
              <a:rPr lang="en-US" sz="2400" dirty="0"/>
              <a:t>JSON-</a:t>
            </a:r>
            <a:r>
              <a:rPr lang="ru-RU" sz="2400" dirty="0"/>
              <a:t>документы.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9992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Использование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3. Взаимодействие</a:t>
            </a:r>
            <a:r>
              <a:rPr lang="en-US" sz="2400" b="1" dirty="0"/>
              <a:t> </a:t>
            </a:r>
            <a:r>
              <a:rPr lang="ru-RU" sz="2400" b="1" dirty="0"/>
              <a:t>между </a:t>
            </a:r>
            <a:r>
              <a:rPr lang="ru-RU" sz="2400" b="1" dirty="0" err="1"/>
              <a:t>микросервисами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err="1"/>
              <a:t>Микросервисная</a:t>
            </a:r>
            <a:r>
              <a:rPr lang="ru-RU" sz="2400" b="1" dirty="0"/>
              <a:t> архитектура:</a:t>
            </a:r>
            <a:r>
              <a:rPr lang="ru-RU" sz="2400" dirty="0"/>
              <a:t> В архитектуре </a:t>
            </a:r>
            <a:r>
              <a:rPr lang="ru-RU" sz="2400" dirty="0" err="1"/>
              <a:t>микросервисов</a:t>
            </a:r>
            <a:r>
              <a:rPr lang="ru-RU" sz="2400" dirty="0"/>
              <a:t> различные службы могут взаимодействовать друг с другом, обмениваясь данными в формате </a:t>
            </a:r>
            <a:r>
              <a:rPr lang="en-US" sz="2400" dirty="0"/>
              <a:t>JSON. </a:t>
            </a:r>
            <a:r>
              <a:rPr lang="ru-RU" sz="2400" dirty="0"/>
              <a:t>Это облегчает интеграцию и взаимодействие между разными компонентами системы.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4. Веб-сервисы и </a:t>
            </a:r>
            <a:r>
              <a:rPr lang="en-US" sz="2400" b="1" dirty="0"/>
              <a:t>AJAX-</a:t>
            </a:r>
            <a:r>
              <a:rPr lang="ru-RU" sz="2400" b="1" dirty="0"/>
              <a:t>запросы</a:t>
            </a: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Веб-сервисы: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используется для передачи данных между веб-сервисами. Он является легковесной альтернативой </a:t>
            </a:r>
            <a:r>
              <a:rPr lang="en-US" sz="2400" dirty="0"/>
              <a:t>XML.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AJAX-</a:t>
            </a:r>
            <a:r>
              <a:rPr lang="ru-RU" sz="2400" b="1" dirty="0"/>
              <a:t>запросы:</a:t>
            </a:r>
            <a:r>
              <a:rPr lang="ru-RU" sz="2400" dirty="0"/>
              <a:t> В веб-разработке </a:t>
            </a:r>
            <a:r>
              <a:rPr lang="en-US" sz="2400" dirty="0"/>
              <a:t>AJAX-</a:t>
            </a:r>
            <a:r>
              <a:rPr lang="ru-RU" sz="2400" dirty="0"/>
              <a:t>запросы часто используют </a:t>
            </a:r>
            <a:r>
              <a:rPr lang="en-US" sz="2400" dirty="0"/>
              <a:t>JSON </a:t>
            </a:r>
            <a:r>
              <a:rPr lang="ru-RU" sz="2400" dirty="0"/>
              <a:t>для передачи данных асинхронно между клиентом и сервером без необходимости перезагрузки страницы.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9961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Зачем использовать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1. Простота и удобочитаемость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имеет простую и удобочитаемую структуру, которая состоит из пар "ключ-значение". Это делает его легким для понимания и работы с ним.</a:t>
            </a:r>
          </a:p>
          <a:p>
            <a:endParaRPr lang="ru-RU" sz="2400" dirty="0"/>
          </a:p>
          <a:p>
            <a:r>
              <a:rPr lang="ru-RU" sz="2400" b="1" dirty="0"/>
              <a:t>2. Языковая независимость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является языково-независимым форматом, что означает, что он может быть использован с любым языком программирования, который поддерживает обработку строк.</a:t>
            </a:r>
          </a:p>
          <a:p>
            <a:endParaRPr lang="ru-RU" sz="2400" dirty="0"/>
          </a:p>
          <a:p>
            <a:r>
              <a:rPr lang="ru-RU" sz="2400" b="1" dirty="0"/>
              <a:t>3. Легкость </a:t>
            </a:r>
            <a:r>
              <a:rPr lang="ru-RU" sz="2400" b="1" dirty="0" err="1"/>
              <a:t>парсинга</a:t>
            </a:r>
            <a:endParaRPr lang="ru-RU" sz="2400" b="1" dirty="0"/>
          </a:p>
          <a:p>
            <a:r>
              <a:rPr lang="en-US" sz="2400" dirty="0"/>
              <a:t>JSON </a:t>
            </a:r>
            <a:r>
              <a:rPr lang="ru-RU" sz="2400" dirty="0"/>
              <a:t>легко </a:t>
            </a:r>
            <a:r>
              <a:rPr lang="ru-RU" sz="2400" dirty="0" err="1"/>
              <a:t>парсится</a:t>
            </a:r>
            <a:r>
              <a:rPr lang="ru-RU" sz="2400" dirty="0"/>
              <a:t> и генерируется с помощью множества библиотек, доступных для различных языков программирования, таких как </a:t>
            </a:r>
            <a:r>
              <a:rPr lang="en-US" sz="2400" dirty="0"/>
              <a:t>Python, JavaScript, Java, C#, Ruby </a:t>
            </a:r>
            <a:r>
              <a:rPr lang="ru-RU" sz="2400" dirty="0"/>
              <a:t>и многих других.</a:t>
            </a:r>
          </a:p>
          <a:p>
            <a:endParaRPr lang="ru-RU" sz="2400" dirty="0"/>
          </a:p>
          <a:p>
            <a:r>
              <a:rPr lang="ru-RU" sz="2400" b="1" dirty="0"/>
              <a:t>4. Широкая поддержка</a:t>
            </a:r>
          </a:p>
          <a:p>
            <a:r>
              <a:rPr lang="en-US" sz="2400" dirty="0"/>
              <a:t>JSON </a:t>
            </a:r>
            <a:r>
              <a:rPr lang="ru-RU" sz="2400" dirty="0"/>
              <a:t>поддерживается большинством современных веб-браузеров и серверов. Он стал стандартом для обмена данными в веб-разработке и </a:t>
            </a:r>
            <a:r>
              <a:rPr lang="en-US" sz="2400" dirty="0"/>
              <a:t>API.</a:t>
            </a:r>
          </a:p>
          <a:p>
            <a:endParaRPr lang="en-US" sz="2400" dirty="0"/>
          </a:p>
          <a:p>
            <a:r>
              <a:rPr lang="en-US" sz="2400" b="1" dirty="0"/>
              <a:t>5. </a:t>
            </a:r>
            <a:r>
              <a:rPr lang="ru-RU" sz="2400" b="1" dirty="0"/>
              <a:t>Компактность</a:t>
            </a:r>
          </a:p>
          <a:p>
            <a:r>
              <a:rPr lang="en-US" sz="2400" dirty="0"/>
              <a:t>JSON </a:t>
            </a:r>
            <a:r>
              <a:rPr lang="ru-RU" sz="2400" dirty="0"/>
              <a:t>является более компактным по сравнению с </a:t>
            </a:r>
            <a:r>
              <a:rPr lang="en-US" sz="2400" dirty="0"/>
              <a:t>XML, </a:t>
            </a:r>
            <a:r>
              <a:rPr lang="ru-RU" sz="2400" dirty="0"/>
              <a:t>что позволяет уменьшить объем передаваемых данных и повысить скорость передачи.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5664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/>
              <a:t>Объекты</a:t>
            </a:r>
            <a:r>
              <a:rPr lang="ru-RU" dirty="0"/>
              <a:t>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1. Объекты (</a:t>
            </a:r>
            <a:r>
              <a:rPr lang="en-US" sz="2400" b="1" dirty="0"/>
              <a:t>Objects)</a:t>
            </a:r>
          </a:p>
          <a:p>
            <a:r>
              <a:rPr lang="ru-RU" sz="2400" dirty="0"/>
              <a:t>Набор пар "ключ-значение". Ключи — это строки, а значения могут быть любыми из допустимых типов данных </a:t>
            </a:r>
            <a:r>
              <a:rPr lang="en-US" sz="2400" dirty="0"/>
              <a:t>JSON.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"name": "John",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"age": 30,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"city": "New York"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2400" dirty="0"/>
          </a:p>
          <a:p>
            <a:r>
              <a:rPr lang="ru-RU" sz="2400" b="1" dirty="0"/>
              <a:t>2. Массивы (</a:t>
            </a:r>
            <a:r>
              <a:rPr lang="en-US" sz="2400" b="1" dirty="0"/>
              <a:t>Arrays)</a:t>
            </a:r>
          </a:p>
          <a:p>
            <a:r>
              <a:rPr lang="ru-RU" sz="2400" dirty="0"/>
              <a:t>Упорядоченные наборы значений. Значения могут быть любого типа данных </a:t>
            </a:r>
            <a:r>
              <a:rPr lang="en-US" sz="2400" dirty="0"/>
              <a:t>JSON.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"apple",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"banana",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"cherry"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8181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и 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десериализация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544073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err="1"/>
              <a:t>Сериализация</a:t>
            </a:r>
            <a:r>
              <a:rPr lang="ru-RU" sz="2400" b="1" dirty="0"/>
              <a:t>:</a:t>
            </a:r>
            <a:r>
              <a:rPr lang="ru-RU" sz="2400" dirty="0"/>
              <a:t> Процесс преобразования объекта данных в формат, который может быть легко сохранен в файл, передан по сети или сохранен в базе данных. В контексте </a:t>
            </a:r>
            <a:r>
              <a:rPr lang="en-US" sz="2400" dirty="0"/>
              <a:t>JSON </a:t>
            </a:r>
            <a:r>
              <a:rPr lang="ru-RU" sz="2400" dirty="0"/>
              <a:t>это преобразование объекта </a:t>
            </a:r>
            <a:r>
              <a:rPr lang="en-US" sz="2400" dirty="0"/>
              <a:t>Python </a:t>
            </a:r>
            <a:r>
              <a:rPr lang="ru-RU" sz="2400" dirty="0"/>
              <a:t>в строку </a:t>
            </a:r>
            <a:r>
              <a:rPr lang="en-US" sz="2400" dirty="0"/>
              <a:t>JSON.</a:t>
            </a:r>
            <a:endParaRPr lang="ru-RU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err="1"/>
              <a:t>Десериализация</a:t>
            </a:r>
            <a:r>
              <a:rPr lang="ru-RU" sz="2400" b="1" dirty="0"/>
              <a:t>:</a:t>
            </a:r>
            <a:r>
              <a:rPr lang="ru-RU" sz="2400" dirty="0"/>
              <a:t> Обратный процесс, преобразование строки </a:t>
            </a:r>
            <a:r>
              <a:rPr lang="en-US" sz="2400" dirty="0"/>
              <a:t>JSON </a:t>
            </a:r>
            <a:r>
              <a:rPr lang="ru-RU" sz="2400" dirty="0"/>
              <a:t>в объект данных, который может быть использован в программе.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0158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dumps, loads</a:t>
            </a:r>
          </a:p>
        </p:txBody>
      </p:sp>
    </p:spTree>
    <p:extLst>
      <p:ext uri="{BB962C8B-B14F-4D97-AF65-F5344CB8AC3E}">
        <p14:creationId xmlns:p14="http://schemas.microsoft.com/office/powerpoint/2010/main" val="532639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JSON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json.dumps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#Преобразует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json.loads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#Преобразует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json.dump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#Записывает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в файл в формате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json.load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#Считывает строку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из файла и преобразует её в объект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Python.</a:t>
            </a:r>
          </a:p>
        </p:txBody>
      </p:sp>
    </p:spTree>
    <p:extLst>
      <p:ext uri="{BB962C8B-B14F-4D97-AF65-F5344CB8AC3E}">
        <p14:creationId xmlns:p14="http://schemas.microsoft.com/office/powerpoint/2010/main" val="3021606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строку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(live-coding/json-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serialisation.py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файл в формате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(live-coding/json-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files.py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5519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6683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списка в строку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словаря в строку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списка в файл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/</a:t>
            </a:r>
            <a:r>
              <a:rPr lang="ru-RU" sz="2400" dirty="0" err="1">
                <a:solidFill>
                  <a:schemeClr val="tx1"/>
                </a:solidFill>
                <a:latin typeface="JetBrains Mono"/>
              </a:rPr>
              <a:t>десериализацию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словаря в файл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JSON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Custom class</a:t>
            </a:r>
          </a:p>
        </p:txBody>
      </p:sp>
    </p:spTree>
    <p:extLst>
      <p:ext uri="{BB962C8B-B14F-4D97-AF65-F5344CB8AC3E}">
        <p14:creationId xmlns:p14="http://schemas.microsoft.com/office/powerpoint/2010/main" val="8705325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</a:t>
            </a:r>
            <a:br>
              <a:rPr lang="en-US" sz="6000" b="1" dirty="0"/>
            </a:br>
            <a:r>
              <a:rPr lang="ru-RU" sz="6000" b="1" dirty="0" err="1"/>
              <a:t>кастомного</a:t>
            </a:r>
            <a:r>
              <a:rPr lang="ru-RU" sz="6000" b="1" dirty="0"/>
              <a:t> класса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Для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сериализации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собственного класса в формат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стандартные методы библиотеки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 работают напрямую, так как они не знают, как преобразовать пользовательские объекты в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JSON. </a:t>
            </a:r>
            <a:endParaRPr lang="ru-RU" sz="2400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Чтобы обойти эту проблему, можно использовать пользовательскую функцию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сериализации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, которая указывает, как преобразовать объекты вашего класса в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сериализуемые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объекты, такие как словари.</a:t>
            </a: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accent6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Что нужно сделать для этого?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18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b="1" dirty="0" err="1"/>
              <a:t>Сериализация</a:t>
            </a:r>
            <a:r>
              <a:rPr lang="ru-RU" sz="6000" b="1" dirty="0"/>
              <a:t> и </a:t>
            </a:r>
            <a:r>
              <a:rPr lang="ru-RU" sz="6000" b="1" dirty="0" err="1"/>
              <a:t>десериализация</a:t>
            </a:r>
            <a:r>
              <a:rPr lang="en-US" sz="6000" b="1" dirty="0"/>
              <a:t> </a:t>
            </a:r>
            <a:br>
              <a:rPr lang="en-US" sz="6000" b="1" dirty="0"/>
            </a:br>
            <a:r>
              <a:rPr lang="ru-RU" sz="6000" b="1" dirty="0" err="1"/>
              <a:t>кастомного</a:t>
            </a:r>
            <a:r>
              <a:rPr lang="ru-RU" sz="6000" b="1" dirty="0"/>
              <a:t> класса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3111592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Необходимо определить для вашего класса метод, который позволит сохранить его содержимое в виде строки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myclass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__(self, name, age, score):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age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self.score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score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def __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__(self):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return {"name":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self.name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"age":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self.age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"score":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self.score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973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Сериализация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объекта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 объект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JSON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custom_to_json.py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66924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 err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36769247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задание: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tx1"/>
                </a:solidFill>
                <a:latin typeface="+mn-lt"/>
              </a:rPr>
              <a:t>(Exercises/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custom_to_json.py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)</a:t>
            </a: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541962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216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0109372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Познакомились с форматом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JSON;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Поняли когда его стоит использовать и почему он популярен;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Разобрали понятия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сериализация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и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десериализация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;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Узнали что за функции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dumps, loads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и как их использовать;</a:t>
            </a: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Поняли как выполнять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сериализацию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наших </a:t>
            </a:r>
            <a:r>
              <a:rPr lang="ru-RU" sz="3000" dirty="0" err="1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кастомных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 классов.</a:t>
            </a: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Основы работы с сетью. </a:t>
            </a:r>
            <a:br>
              <a:rPr lang="en-US" sz="2400" dirty="0"/>
            </a:br>
            <a:r>
              <a:rPr lang="ru-RU" sz="2400" dirty="0"/>
              <a:t>Библиотека </a:t>
            </a:r>
            <a:r>
              <a:rPr lang="en-US" sz="2400" dirty="0"/>
              <a:t>Request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Библиотека </a:t>
            </a:r>
            <a:r>
              <a:rPr lang="en-US" sz="2400" dirty="0"/>
              <a:t>JSON Python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Написание </a:t>
            </a:r>
            <a:r>
              <a:rPr lang="en-US" sz="2400" dirty="0"/>
              <a:t>CRUD-</a:t>
            </a:r>
            <a:r>
              <a:rPr lang="ru-RU" sz="2400" dirty="0"/>
              <a:t>запросов</a:t>
            </a:r>
            <a:endParaRPr lang="en-US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16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795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34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Когда используем и зачем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и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десериализация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Функции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dumps, loads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Сериализация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кастомных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 классов</a:t>
            </a: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JSON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JSON (JavaScript Object Notation) — </a:t>
            </a:r>
            <a:r>
              <a:rPr lang="ru-RU" sz="2400" dirty="0"/>
              <a:t>это формат обмена данными, 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генерируется компьютерами и понимается человеком. </a:t>
            </a:r>
            <a:br>
              <a:rPr lang="ru-RU" sz="2400" dirty="0"/>
            </a:br>
            <a:r>
              <a:rPr lang="ru-RU" sz="2400" dirty="0"/>
              <a:t>Он используется для представления структурированных данных в текстовом формате.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/>
              <a:t>Использование </a:t>
            </a:r>
            <a:r>
              <a:rPr lang="en-US" sz="2400" b="1" dirty="0"/>
              <a:t>JSON</a:t>
            </a:r>
            <a:br>
              <a:rPr lang="ru-RU" sz="2400" b="1" dirty="0"/>
            </a:br>
            <a:r>
              <a:rPr lang="en-US" sz="2400" b="1" dirty="0"/>
              <a:t>1. </a:t>
            </a:r>
            <a:r>
              <a:rPr lang="ru-RU" sz="2400" b="1" dirty="0"/>
              <a:t>Обмен данными между клиентом и сервером</a:t>
            </a:r>
          </a:p>
          <a:p>
            <a:pPr>
              <a:lnSpc>
                <a:spcPct val="150000"/>
              </a:lnSpc>
            </a:pPr>
            <a:r>
              <a:rPr lang="ru-RU" sz="2400" b="1" dirty="0"/>
              <a:t>Веб-приложения:</a:t>
            </a:r>
            <a:r>
              <a:rPr lang="ru-RU" sz="2400" dirty="0"/>
              <a:t> </a:t>
            </a:r>
            <a:r>
              <a:rPr lang="en-US" sz="2400" dirty="0"/>
              <a:t>JSON </a:t>
            </a:r>
            <a:r>
              <a:rPr lang="ru-RU" sz="2400" dirty="0"/>
              <a:t>часто используется для передачи данных между клиентскими и серверными частями веб-приложений. Например, когда браузер отправляет запросы к серверу и получает ответы.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API:</a:t>
            </a:r>
            <a:r>
              <a:rPr lang="en-US" sz="2400" dirty="0"/>
              <a:t> JSON </a:t>
            </a:r>
            <a:r>
              <a:rPr lang="ru-RU" sz="2400" dirty="0"/>
              <a:t>является стандартом де-факто для передачи данных в </a:t>
            </a:r>
            <a:r>
              <a:rPr lang="en-US" sz="2400" dirty="0"/>
              <a:t>RESTful API. </a:t>
            </a:r>
            <a:r>
              <a:rPr lang="ru-RU" sz="2400" dirty="0"/>
              <a:t>Серверы могут отправлять данные клиентам в формате </a:t>
            </a:r>
            <a:r>
              <a:rPr lang="en-US" sz="2400" dirty="0"/>
              <a:t>JSON, </a:t>
            </a:r>
            <a:r>
              <a:rPr lang="ru-RU" sz="2400" dirty="0"/>
              <a:t>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обрабатывается.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10394</TotalTime>
  <Words>1407</Words>
  <Application>Microsoft Macintosh PowerPoint</Application>
  <PresentationFormat>Custom</PresentationFormat>
  <Paragraphs>218</Paragraphs>
  <Slides>32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4" baseType="lpstr">
      <vt:lpstr>Calibri</vt:lpstr>
      <vt:lpstr>Corbel</vt:lpstr>
      <vt:lpstr>Open Sans</vt:lpstr>
      <vt:lpstr>Arial</vt:lpstr>
      <vt:lpstr>Courier New</vt:lpstr>
      <vt:lpstr>JetBrains Mono</vt:lpstr>
      <vt:lpstr>Apple Chancery</vt:lpstr>
      <vt:lpstr>Roboto</vt:lpstr>
      <vt:lpstr>Inter</vt:lpstr>
      <vt:lpstr>Inter SemiBold</vt:lpstr>
      <vt:lpstr>Office Theme</vt:lpstr>
      <vt:lpstr>Custom Design</vt:lpstr>
      <vt:lpstr>Python Библиотека JSON.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Библиотека JSON</vt:lpstr>
      <vt:lpstr>Использование JSON</vt:lpstr>
      <vt:lpstr>Использование JSON</vt:lpstr>
      <vt:lpstr>Зачем использовать JSON</vt:lpstr>
      <vt:lpstr>Объекты JSON</vt:lpstr>
      <vt:lpstr>PowerPoint Presentation</vt:lpstr>
      <vt:lpstr>Сериализация и десериализация</vt:lpstr>
      <vt:lpstr>PowerPoint Presentation</vt:lpstr>
      <vt:lpstr>Сериализация и десериализация JSON</vt:lpstr>
      <vt:lpstr>Live-coding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Сериализация и десериализация  кастомного класса</vt:lpstr>
      <vt:lpstr>Сериализация и десериализация  кастомного класса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129</cp:revision>
  <dcterms:created xsi:type="dcterms:W3CDTF">2022-11-15T10:50:05Z</dcterms:created>
  <dcterms:modified xsi:type="dcterms:W3CDTF">2024-08-05T08:07:56Z</dcterms:modified>
</cp:coreProperties>
</file>